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2466" y="-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51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3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1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7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872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1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00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0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0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03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5E057-8B39-4978-9BD7-757EB3F6D08B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ED384-7500-41E3-BFAF-77631984A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1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sales@cbasinit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300" y="165100"/>
            <a:ext cx="2667000" cy="971550"/>
          </a:xfrm>
        </p:spPr>
        <p:txBody>
          <a:bodyPr>
            <a:normAutofit fontScale="90000"/>
          </a:bodyPr>
          <a:lstStyle/>
          <a:p>
            <a:r>
              <a:rPr lang="en-US" sz="6000" b="1" dirty="0" err="1"/>
              <a:t>Cbit</a:t>
            </a:r>
            <a:br>
              <a:rPr lang="en-US" dirty="0"/>
            </a:br>
            <a:r>
              <a:rPr lang="en-US" sz="1100" dirty="0"/>
              <a:t>Internet-Telephone-Security-Networking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97400" y="238126"/>
            <a:ext cx="2133600" cy="918633"/>
          </a:xfrm>
        </p:spPr>
        <p:txBody>
          <a:bodyPr>
            <a:normAutofit/>
          </a:bodyPr>
          <a:lstStyle/>
          <a:p>
            <a:r>
              <a:rPr lang="en-US" sz="1100" dirty="0"/>
              <a:t>509.578.5424</a:t>
            </a:r>
          </a:p>
          <a:p>
            <a:r>
              <a:rPr lang="en-US" sz="1100" dirty="0">
                <a:hlinkClick r:id="rId2"/>
              </a:rPr>
              <a:t>sales@cbasinit.com</a:t>
            </a:r>
            <a:endParaRPr lang="en-US" sz="1100" dirty="0"/>
          </a:p>
          <a:p>
            <a:r>
              <a:rPr lang="en-US" sz="1100" dirty="0"/>
              <a:t>www.cbasinit.com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16066" y="3464332"/>
            <a:ext cx="5932483" cy="19396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chemeClr val="bg1"/>
                </a:solidFill>
              </a:rPr>
              <a:t>Phone Services - $19.95/</a:t>
            </a:r>
            <a:r>
              <a:rPr lang="en-US" sz="1600" dirty="0" err="1">
                <a:solidFill>
                  <a:schemeClr val="bg1"/>
                </a:solidFill>
              </a:rPr>
              <a:t>mo</a:t>
            </a:r>
            <a:endParaRPr lang="en-US" sz="700" dirty="0">
              <a:solidFill>
                <a:schemeClr val="bg1"/>
              </a:solidFill>
            </a:endParaRPr>
          </a:p>
          <a:p>
            <a:pPr fontAlgn="base"/>
            <a:endParaRPr lang="en-US" sz="800" dirty="0"/>
          </a:p>
          <a:p>
            <a:pPr fontAlgn="base"/>
            <a:r>
              <a:rPr lang="en-US" sz="800" dirty="0"/>
              <a:t>Telephone Options: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800" dirty="0"/>
              <a:t>Yealink T23G with three-way audio calling, 2.8” Black &amp; White LCD Display, 3 programmable keys, wired headset support, etc.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800" dirty="0"/>
              <a:t>Yealink T29G with three-way audio calling, 4.3” Color LCD Display, 10 programmable keys, wireless headset support, etc.</a:t>
            </a:r>
          </a:p>
          <a:p>
            <a:pPr fontAlgn="base"/>
            <a:endParaRPr lang="en-US" sz="800" dirty="0"/>
          </a:p>
          <a:p>
            <a:pPr fontAlgn="base"/>
            <a:r>
              <a:rPr lang="en-US" sz="800" dirty="0"/>
              <a:t>Telephone Pricing Options: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800" dirty="0"/>
              <a:t>Yealink T23G purchase for $75 each or monthly rental of $2.00/</a:t>
            </a:r>
            <a:r>
              <a:rPr lang="en-US" sz="800" dirty="0" err="1"/>
              <a:t>mo</a:t>
            </a:r>
            <a:endParaRPr lang="en-US" sz="800" dirty="0"/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800" dirty="0"/>
              <a:t>Yealink T29G purchase for $135 each or monthly rental of $3.50/</a:t>
            </a:r>
            <a:r>
              <a:rPr lang="en-US" sz="800" dirty="0" err="1"/>
              <a:t>mo</a:t>
            </a:r>
            <a:br>
              <a:rPr lang="en-US" sz="800" dirty="0"/>
            </a:br>
            <a:endParaRPr lang="en-US" sz="800" dirty="0"/>
          </a:p>
          <a:p>
            <a:pPr fontAlgn="base"/>
            <a:r>
              <a:rPr lang="en-US" sz="800" dirty="0"/>
              <a:t>Business Telephone Features:   Caller-ID, Call Forwarding, Call Transfer, Virtual Assistance/Auto Attendant, Simultaneous Ring, Mobile App,1-line per phone included, 1 telephone number per phone included and much more.  For more information head to www.cbasinit.com.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16067" y="5580383"/>
            <a:ext cx="5932482" cy="15844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High Speed Fiber Internet</a:t>
            </a:r>
            <a:br>
              <a:rPr lang="en-US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br>
              <a:rPr lang="en-US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Bandwidth Options:</a:t>
            </a:r>
            <a:br>
              <a:rPr lang="en-US" sz="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100Mbps starting at $135/</a:t>
            </a:r>
            <a:r>
              <a:rPr lang="en-US" sz="8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</a:t>
            </a:r>
            <a:br>
              <a:rPr lang="en-US" sz="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150Mbps starting at $185/</a:t>
            </a:r>
            <a:r>
              <a:rPr lang="en-US" sz="8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</a:t>
            </a:r>
            <a:br>
              <a:rPr lang="en-US" sz="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*Price varies depending on location</a:t>
            </a:r>
            <a:br>
              <a:rPr lang="en-US" sz="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sz="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Features/Benefits: Dedicated symmetrical uplink &amp; downlink speeds, no slow down during peak times, 99.99% uptime guarantee, static IP address, local support. </a:t>
            </a:r>
            <a:br>
              <a:rPr lang="en-US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sz="800" dirty="0"/>
          </a:p>
          <a:p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1000" y="7341191"/>
            <a:ext cx="5967549" cy="1297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 Services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fr-FR" sz="800" dirty="0"/>
          </a:p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86" y="1623423"/>
            <a:ext cx="4851070" cy="14790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F52826-0C43-43E8-A337-4DF1C9B65254}"/>
              </a:ext>
            </a:extLst>
          </p:cNvPr>
          <p:cNvSpPr txBox="1"/>
          <p:nvPr/>
        </p:nvSpPr>
        <p:spPr>
          <a:xfrm>
            <a:off x="4685625" y="7664405"/>
            <a:ext cx="15006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bg1"/>
                </a:solidFill>
              </a:rPr>
              <a:t>Ransomware Protection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bg1"/>
                </a:solidFill>
              </a:rPr>
              <a:t>Office 365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bg1"/>
                </a:solidFill>
              </a:rPr>
              <a:t>Troubleshooting/Repair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err="1">
                <a:solidFill>
                  <a:schemeClr val="bg1"/>
                </a:solidFill>
              </a:rPr>
              <a:t>WiFi</a:t>
            </a:r>
            <a:endParaRPr lang="en-US" sz="8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5D9FB9-569D-4337-9D90-62733C3DDBFC}"/>
              </a:ext>
            </a:extLst>
          </p:cNvPr>
          <p:cNvSpPr txBox="1"/>
          <p:nvPr/>
        </p:nvSpPr>
        <p:spPr>
          <a:xfrm>
            <a:off x="509451" y="7720969"/>
            <a:ext cx="1736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bg1"/>
                </a:solidFill>
              </a:rPr>
              <a:t>PC Protection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bg1"/>
                </a:solidFill>
              </a:rPr>
              <a:t>Server Protection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bg1"/>
                </a:solidFill>
              </a:rPr>
              <a:t>Backups &amp; </a:t>
            </a:r>
            <a:r>
              <a:rPr lang="fr-FR" sz="800" dirty="0" err="1">
                <a:solidFill>
                  <a:schemeClr val="bg1"/>
                </a:solidFill>
              </a:rPr>
              <a:t>Disaster</a:t>
            </a:r>
            <a:r>
              <a:rPr lang="fr-FR" sz="800" dirty="0">
                <a:solidFill>
                  <a:schemeClr val="bg1"/>
                </a:solidFill>
              </a:rPr>
              <a:t> </a:t>
            </a:r>
            <a:r>
              <a:rPr lang="fr-FR" sz="800" dirty="0" err="1">
                <a:solidFill>
                  <a:schemeClr val="bg1"/>
                </a:solidFill>
              </a:rPr>
              <a:t>Recovery</a:t>
            </a:r>
            <a:endParaRPr lang="fr-FR" sz="800" dirty="0">
              <a:solidFill>
                <a:schemeClr val="bg1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bg1"/>
                </a:solidFill>
              </a:rPr>
              <a:t>Email/Spam Protection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8468F2-4687-4C30-BB69-0806D32F69BF}"/>
              </a:ext>
            </a:extLst>
          </p:cNvPr>
          <p:cNvSpPr txBox="1"/>
          <p:nvPr/>
        </p:nvSpPr>
        <p:spPr>
          <a:xfrm>
            <a:off x="1836147" y="8387666"/>
            <a:ext cx="35269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*Standard hourly rate $75/</a:t>
            </a:r>
            <a:r>
              <a:rPr lang="en-US" sz="800" dirty="0" err="1">
                <a:solidFill>
                  <a:schemeClr val="bg1"/>
                </a:solidFill>
              </a:rPr>
              <a:t>hr</a:t>
            </a:r>
            <a:r>
              <a:rPr lang="en-US" sz="800" dirty="0">
                <a:solidFill>
                  <a:schemeClr val="bg1"/>
                </a:solidFill>
              </a:rPr>
              <a:t> or customized monthly rate for all services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D79354-26A0-43F3-892F-81253E45AF83}"/>
              </a:ext>
            </a:extLst>
          </p:cNvPr>
          <p:cNvSpPr txBox="1"/>
          <p:nvPr/>
        </p:nvSpPr>
        <p:spPr>
          <a:xfrm>
            <a:off x="2374436" y="7681938"/>
            <a:ext cx="1736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bg1"/>
                </a:solidFill>
              </a:rPr>
              <a:t>PC &amp; Network Hardware Sales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bg1"/>
                </a:solidFill>
              </a:rPr>
              <a:t>Software Sales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bg1"/>
                </a:solidFill>
              </a:rPr>
              <a:t>Consulting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bg1"/>
                </a:solidFill>
              </a:rPr>
              <a:t>Cloud Services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891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268</Words>
  <Application>Microsoft Office PowerPoint</Application>
  <PresentationFormat>Letter Paper (8.5x11 in)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Cbit Internet-Telephone-Security-Networking</vt:lpstr>
    </vt:vector>
  </TitlesOfParts>
  <Company>Hanford(MSP ver 2.0)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Cbit Internet-Telephone-Securty-Networking</dc:title>
  <dc:creator>Hansen, Michael C</dc:creator>
  <cp:lastModifiedBy>Sean Kennedy</cp:lastModifiedBy>
  <cp:revision>13</cp:revision>
  <dcterms:created xsi:type="dcterms:W3CDTF">2020-02-17T16:00:33Z</dcterms:created>
  <dcterms:modified xsi:type="dcterms:W3CDTF">2020-02-19T16:02:35Z</dcterms:modified>
</cp:coreProperties>
</file>